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74" r:id="rId2"/>
    <p:sldId id="436" r:id="rId3"/>
    <p:sldId id="410" r:id="rId4"/>
    <p:sldId id="429" r:id="rId5"/>
    <p:sldId id="431" r:id="rId6"/>
    <p:sldId id="432" r:id="rId7"/>
    <p:sldId id="412" r:id="rId8"/>
    <p:sldId id="434" r:id="rId9"/>
    <p:sldId id="435" r:id="rId10"/>
    <p:sldId id="430" r:id="rId11"/>
    <p:sldId id="39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9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20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D9016-097D-45BC-8222-263C7B6E6E35}" type="datetimeFigureOut">
              <a:rPr lang="pt-BR" smtClean="0"/>
              <a:pPr/>
              <a:t>08/08/2021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BF2F0-2387-48AC-87AA-6D6171B9D0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73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BF2F0-2387-48AC-87AA-6D6171B9D0A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93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7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D99A-6213-4F1E-B6EA-DA9911C9F6FF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EEA2-C01B-489F-8478-42FFCA51BFF9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715A-8A5C-4AFF-99FA-575EAE5B5E25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EFE6-B4AD-445B-9AAB-C94BE747A9A7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A6FF-EFEC-45CB-849A-B6FF1A2AA520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8C656-BA38-411F-9DC0-9F48695ED291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3AC5-E8FA-454D-88EC-E2233CD46475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5" y="609603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7" y="609600"/>
            <a:ext cx="7060151" cy="525145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7C43-99B7-4EA4-B09B-10E3126E4F0B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02BAE-71DE-4F88-9CA8-249D94F153E2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71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D438-C2C1-4454-8113-B826E1BC2CFF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6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AB95-83C6-4DB2-AE50-5E2FC342181E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7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7" y="2737249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6" y="2737249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5D3-149E-4D59-996C-38F8BDCB4176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51AE-87DF-4EF6-899B-21D710F85E9E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A092C-98B3-4474-9FFA-B7BD805D3EA5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3" y="514928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A623E-964A-4379-8CC7-D81EC46BE066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6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D266-E3F0-4B82-B43B-3B5CA5DA19B7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C6EB1-00D3-4F36-AF43-79760FC1090F}" type="datetime1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DIE-RET - DIRETORIA DE INFRAESTRUTURA E EXPANSÃO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5" y="604136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hf hdr="0" ftr="0" dt="0"/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cra.cbt.superior@ifsp.edu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4.xml"/><Relationship Id="rId7" Type="http://schemas.openxmlformats.org/officeDocument/2006/relationships/slide" Target="slide1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8.xml"/><Relationship Id="rId4" Type="http://schemas.openxmlformats.org/officeDocument/2006/relationships/slide" Target="slide6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4.jpeg"/><Relationship Id="rId2" Type="http://schemas.openxmlformats.org/officeDocument/2006/relationships/hyperlink" Target="https://drive.ifsp.edu.br/s/xoWOPSUlKkREOp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bt.ifsp.edu.br/index.php/horarios-e-calendario/2-uncategorised/1951-2-semestre-2" TargetMode="External"/><Relationship Id="rId2" Type="http://schemas.openxmlformats.org/officeDocument/2006/relationships/hyperlink" Target="https://drive.ifsp.edu.br/s/Telw2fiYl0dDG9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bt.ifsp.edu.br/index.php/horarios-e-calendario/2-uncategorised/1951-2-semestre-2" TargetMode="External"/><Relationship Id="rId2" Type="http://schemas.openxmlformats.org/officeDocument/2006/relationships/hyperlink" Target="https://drive.ifsp.edu.br/s/Telw2fiYl0dDG9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bt.ifsp.edu.br/index.php/horarios-e-calendario/2-uncategorised/1951-2-semestre-2" TargetMode="External"/><Relationship Id="rId2" Type="http://schemas.openxmlformats.org/officeDocument/2006/relationships/hyperlink" Target="https://drive.ifsp.edu.br/s/Telw2fiYl0dDG9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hyperlink" Target="https://drive.ifsp.edu.br/s/Telw2fiYl0dDG9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esultado de imagem para ifsp campus presidente epitác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Resultado de imagem para ifsp campus presidente epitáci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AutoShape 6" descr="Resultado de imagem para ifsp campus presidente epitáci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8" descr="Resultado de imagem para ifsp campus presidente epitáci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76" y="2042873"/>
            <a:ext cx="3696560" cy="1533807"/>
          </a:xfrm>
          <a:prstGeom prst="rect">
            <a:avLst/>
          </a:prstGeom>
        </p:spPr>
      </p:pic>
      <p:pic>
        <p:nvPicPr>
          <p:cNvPr id="11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5175" y="312736"/>
            <a:ext cx="4723416" cy="1730137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0" y="4458713"/>
            <a:ext cx="1127172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ORIENTAÇÕES PARA REMATRÍCULA </a:t>
            </a:r>
          </a:p>
          <a:p>
            <a:pPr algn="ctr"/>
            <a:r>
              <a:rPr lang="pt-BR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2º semestre de 2021</a:t>
            </a:r>
          </a:p>
          <a:p>
            <a:pPr algn="ctr"/>
            <a:r>
              <a:rPr lang="pt-BR" sz="4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Veteranos – Bacharelados e Tecnologias</a:t>
            </a:r>
            <a:endParaRPr lang="pt-BR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026" name="Picture 2" descr="Rematrícula — Instituto Federal de Educação, Ciência e Tecnologia de Minas  Gerais Campus Avançado Arc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725" y="2693721"/>
            <a:ext cx="3276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29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5175" y="312736"/>
            <a:ext cx="4723416" cy="173013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579668" y="2230628"/>
            <a:ext cx="9066038" cy="3579454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Como solicitar o cancelamento de disciplinas?</a:t>
            </a:r>
          </a:p>
          <a:p>
            <a:pPr marL="0" indent="0">
              <a:buNone/>
            </a:pPr>
            <a:endParaRPr lang="pt-BR" dirty="0" smtClean="0"/>
          </a:p>
          <a:p>
            <a:pPr lvl="1"/>
            <a:r>
              <a:rPr lang="pt-BR" dirty="0" smtClean="0"/>
              <a:t>1</a:t>
            </a:r>
            <a:r>
              <a:rPr lang="pt-BR" dirty="0"/>
              <a:t>. </a:t>
            </a:r>
            <a:r>
              <a:rPr lang="pt-BR" dirty="0" err="1"/>
              <a:t>Logar</a:t>
            </a:r>
            <a:r>
              <a:rPr lang="pt-BR" dirty="0"/>
              <a:t> no SUAP e fazer a solicitação através do Módulo Requerimento.</a:t>
            </a:r>
          </a:p>
          <a:p>
            <a:pPr lvl="1"/>
            <a:r>
              <a:rPr lang="pt-BR" dirty="0"/>
              <a:t>2. Clicar sobre a foto do aluno. O SUAP irá habilitar algumas abas, dentre eles a aba Requerimento</a:t>
            </a:r>
          </a:p>
          <a:p>
            <a:pPr lvl="1"/>
            <a:r>
              <a:rPr lang="pt-BR" dirty="0"/>
              <a:t>3. Adicionar o Requerimento, escolhendo a opção "Assuntos Diversos"</a:t>
            </a:r>
          </a:p>
          <a:p>
            <a:pPr lvl="1"/>
            <a:r>
              <a:rPr lang="pt-BR" dirty="0"/>
              <a:t>4. Escolher o Tipo de Requerimento. Nesse caso: "Cancelamento de Disciplinas " e na Descrição/Justificativa especificar a sigla da disciplina. Informar também  </a:t>
            </a:r>
            <a:r>
              <a:rPr lang="pt-BR" dirty="0" err="1"/>
              <a:t>email</a:t>
            </a:r>
            <a:r>
              <a:rPr lang="pt-BR" dirty="0"/>
              <a:t> e telefone de </a:t>
            </a:r>
            <a:r>
              <a:rPr lang="pt-BR" dirty="0" smtClean="0"/>
              <a:t>contato</a:t>
            </a:r>
          </a:p>
          <a:p>
            <a:pPr lvl="1"/>
            <a:endParaRPr lang="pt-BR" sz="2200" dirty="0"/>
          </a:p>
          <a:p>
            <a:pPr lvl="1"/>
            <a:r>
              <a:rPr lang="pt-BR" sz="1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Importante: No caso de solicitação de cancelamento de todas as disciplinas em que está matriculado, o correto é realizar a solicitação de trancamento de matrícula.</a:t>
            </a:r>
            <a:endParaRPr lang="pt-BR" sz="1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2" descr="Rematrícula — Instituto Federal de Educação, Ciência e Tecnologia de Minas  Gerais Campus Avançado Arc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96" y="658575"/>
            <a:ext cx="3276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790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5" y="2160592"/>
            <a:ext cx="8596668" cy="2209107"/>
          </a:xfrm>
        </p:spPr>
        <p:txBody>
          <a:bodyPr>
            <a:normAutofit fontScale="92500" lnSpcReduction="20000"/>
          </a:bodyPr>
          <a:lstStyle/>
          <a:p>
            <a:pPr algn="ctr"/>
            <a:endParaRPr lang="pt-BR" b="1" dirty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pt-BR" sz="2000" b="1" dirty="0" smtClean="0">
                <a:solidFill>
                  <a:srgbClr val="92D050"/>
                </a:solidFill>
              </a:rPr>
              <a:t>DÚVIDAS: </a:t>
            </a:r>
          </a:p>
          <a:p>
            <a:pPr marL="0" indent="0" algn="ctr">
              <a:buNone/>
            </a:pPr>
            <a:r>
              <a:rPr lang="pt-BR" sz="2000" b="1" dirty="0" err="1" smtClean="0">
                <a:solidFill>
                  <a:srgbClr val="92D050"/>
                </a:solidFill>
              </a:rPr>
              <a:t>Email</a:t>
            </a:r>
            <a:r>
              <a:rPr lang="pt-BR" sz="2000" b="1" dirty="0" smtClean="0">
                <a:solidFill>
                  <a:srgbClr val="92D050"/>
                </a:solidFill>
              </a:rPr>
              <a:t> – </a:t>
            </a:r>
            <a:r>
              <a:rPr lang="pt-BR" sz="2000" b="1" dirty="0" smtClean="0">
                <a:solidFill>
                  <a:srgbClr val="92D050"/>
                </a:solidFill>
                <a:hlinkClick r:id="rId2"/>
              </a:rPr>
              <a:t>cra.cbt.superior@ifsp.edu.br</a:t>
            </a:r>
            <a:endParaRPr lang="pt-BR" sz="2000" b="1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pt-BR" sz="2000" b="1" dirty="0">
                <a:solidFill>
                  <a:srgbClr val="92D050"/>
                </a:solidFill>
              </a:rPr>
              <a:t>Informar no assunto: “Dúvidas – Rematrícula 2º semestre de 2021”</a:t>
            </a:r>
          </a:p>
          <a:p>
            <a:pPr marL="0" indent="0" algn="ctr">
              <a:buNone/>
            </a:pPr>
            <a:endParaRPr lang="pt-BR" sz="2000" b="1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pt-BR" sz="2000" b="1" smtClean="0">
                <a:solidFill>
                  <a:srgbClr val="92D050"/>
                </a:solidFill>
              </a:rPr>
              <a:t>Whatsapp</a:t>
            </a:r>
            <a:r>
              <a:rPr lang="pt-BR" sz="2000" b="1" dirty="0" smtClean="0">
                <a:solidFill>
                  <a:srgbClr val="92D050"/>
                </a:solidFill>
              </a:rPr>
              <a:t> </a:t>
            </a:r>
            <a:r>
              <a:rPr lang="pt-BR" sz="2000" b="1" dirty="0" smtClean="0">
                <a:solidFill>
                  <a:srgbClr val="92D050"/>
                </a:solidFill>
              </a:rPr>
              <a:t>(13) 33465355 – </a:t>
            </a:r>
            <a:r>
              <a:rPr lang="pt-BR" sz="2000" b="1" dirty="0" smtClean="0">
                <a:solidFill>
                  <a:srgbClr val="92D050"/>
                </a:solidFill>
              </a:rPr>
              <a:t>13h </a:t>
            </a:r>
            <a:r>
              <a:rPr lang="pt-BR" sz="2000" b="1" dirty="0" smtClean="0">
                <a:solidFill>
                  <a:srgbClr val="92D050"/>
                </a:solidFill>
              </a:rPr>
              <a:t>às 18h</a:t>
            </a:r>
            <a:endParaRPr lang="pt-BR" sz="2000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92D05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26" name="Picture 2" descr="Resultado de imagem para the e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669" y="4540395"/>
            <a:ext cx="3553665" cy="1866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5175" y="312736"/>
            <a:ext cx="4723416" cy="173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36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5954" y="2609315"/>
            <a:ext cx="8956191" cy="3216950"/>
          </a:xfrm>
        </p:spPr>
        <p:txBody>
          <a:bodyPr>
            <a:normAutofit/>
          </a:bodyPr>
          <a:lstStyle/>
          <a:p>
            <a:pPr lvl="1"/>
            <a:r>
              <a:rPr lang="pt-BR" sz="1400" dirty="0" smtClean="0"/>
              <a:t>Índice Rápido</a:t>
            </a:r>
          </a:p>
          <a:p>
            <a:pPr lvl="1"/>
            <a:endParaRPr lang="pt-BR" sz="1400" dirty="0"/>
          </a:p>
          <a:p>
            <a:pPr lvl="2"/>
            <a:r>
              <a:rPr lang="pt-BR" sz="1200" dirty="0" smtClean="0">
                <a:hlinkClick r:id="rId2" action="ppaction://hlinksldjump"/>
              </a:rPr>
              <a:t>Orientações Gerais</a:t>
            </a:r>
            <a:endParaRPr lang="pt-BR" sz="1200" dirty="0" smtClean="0"/>
          </a:p>
          <a:p>
            <a:pPr lvl="2"/>
            <a:r>
              <a:rPr lang="pt-BR" sz="1200" dirty="0" smtClean="0">
                <a:hlinkClick r:id="rId3" action="ppaction://hlinksldjump"/>
              </a:rPr>
              <a:t>Rematrícula – Alunos que estão matriculados em disciplinas de 1º. Módulo</a:t>
            </a:r>
            <a:endParaRPr lang="pt-BR" sz="1200" dirty="0" smtClean="0"/>
          </a:p>
          <a:p>
            <a:pPr lvl="2"/>
            <a:r>
              <a:rPr lang="pt-BR" sz="1200" dirty="0">
                <a:hlinkClick r:id="rId4" action="ppaction://hlinksldjump"/>
              </a:rPr>
              <a:t>Rematrícula – Alunos reprovados por faltas em todas as disciplinas</a:t>
            </a:r>
            <a:endParaRPr lang="pt-BR" sz="1200" dirty="0"/>
          </a:p>
          <a:p>
            <a:pPr lvl="2"/>
            <a:r>
              <a:rPr lang="pt-BR" sz="1200" dirty="0" smtClean="0">
                <a:hlinkClick r:id="rId4" action="ppaction://hlinksldjump"/>
              </a:rPr>
              <a:t>Rematrícula Fora do prazo</a:t>
            </a:r>
            <a:endParaRPr lang="pt-BR" sz="1200" dirty="0" smtClean="0"/>
          </a:p>
          <a:p>
            <a:pPr lvl="2"/>
            <a:r>
              <a:rPr lang="pt-BR" sz="1200" dirty="0" smtClean="0">
                <a:hlinkClick r:id="rId5" action="ppaction://hlinksldjump"/>
              </a:rPr>
              <a:t>Como consultar o resultado da solicitação de Rematrícula</a:t>
            </a:r>
            <a:endParaRPr lang="pt-BR" sz="1200" dirty="0" smtClean="0"/>
          </a:p>
          <a:p>
            <a:pPr lvl="2"/>
            <a:r>
              <a:rPr lang="pt-BR" sz="1200" dirty="0" smtClean="0">
                <a:hlinkClick r:id="rId6" action="ppaction://hlinksldjump"/>
              </a:rPr>
              <a:t>Como cancelar matrícula em disciplina</a:t>
            </a:r>
            <a:endParaRPr lang="pt-BR" sz="1200" dirty="0" smtClean="0"/>
          </a:p>
          <a:p>
            <a:pPr lvl="2"/>
            <a:r>
              <a:rPr lang="pt-BR" sz="1200" dirty="0" smtClean="0">
                <a:hlinkClick r:id="rId7" action="ppaction://hlinksldjump"/>
              </a:rPr>
              <a:t>Dúvidas</a:t>
            </a:r>
            <a:endParaRPr lang="pt-BR" sz="1400" dirty="0"/>
          </a:p>
          <a:p>
            <a:pPr lvl="1"/>
            <a:endParaRPr lang="pt-BR" sz="1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65175" y="312736"/>
            <a:ext cx="4723416" cy="1730137"/>
          </a:xfrm>
          <a:prstGeom prst="rect">
            <a:avLst/>
          </a:prstGeom>
        </p:spPr>
      </p:pic>
      <p:pic>
        <p:nvPicPr>
          <p:cNvPr id="6" name="Picture 2" descr="Rematrícula — Instituto Federal de Educação, Ciência e Tecnologia de Minas  Gerais Campus Avançado Arco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96" y="658575"/>
            <a:ext cx="3276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45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6942" y="2233638"/>
            <a:ext cx="8956191" cy="4535952"/>
          </a:xfrm>
        </p:spPr>
        <p:txBody>
          <a:bodyPr>
            <a:normAutofit/>
          </a:bodyPr>
          <a:lstStyle/>
          <a:p>
            <a:pPr lvl="1"/>
            <a:r>
              <a:rPr lang="pt-BR" sz="1400" dirty="0" smtClean="0"/>
              <a:t>Período: 11 a 17/08/2021</a:t>
            </a:r>
          </a:p>
          <a:p>
            <a:pPr lvl="1"/>
            <a:endParaRPr lang="pt-BR" sz="1400" dirty="0"/>
          </a:p>
          <a:p>
            <a:pPr lvl="1"/>
            <a:r>
              <a:rPr lang="pt-BR" sz="1400" dirty="0" smtClean="0"/>
              <a:t>Onde? Via SUAP </a:t>
            </a:r>
          </a:p>
          <a:p>
            <a:pPr lvl="2"/>
            <a:r>
              <a:rPr lang="pt-BR" sz="1200" dirty="0"/>
              <a:t>Tutorial </a:t>
            </a:r>
            <a:r>
              <a:rPr lang="pt-BR" sz="1200" dirty="0">
                <a:hlinkClick r:id="rId2"/>
              </a:rPr>
              <a:t>https://</a:t>
            </a:r>
            <a:r>
              <a:rPr lang="pt-BR" sz="1200" dirty="0" smtClean="0">
                <a:hlinkClick r:id="rId2"/>
              </a:rPr>
              <a:t>drive.ifsp.edu.br/s/xoWOPSUlKkREOpz</a:t>
            </a:r>
            <a:r>
              <a:rPr lang="pt-BR" sz="1200" dirty="0" smtClean="0"/>
              <a:t> </a:t>
            </a:r>
            <a:endParaRPr lang="pt-BR" sz="1200" dirty="0"/>
          </a:p>
          <a:p>
            <a:pPr lvl="1"/>
            <a:endParaRPr lang="pt-BR" sz="1400" dirty="0" smtClean="0"/>
          </a:p>
          <a:p>
            <a:pPr lvl="1"/>
            <a:r>
              <a:rPr lang="pt-BR" sz="1400" dirty="0" smtClean="0"/>
              <a:t>Quem está apto a realizar a rematrícula online: </a:t>
            </a:r>
          </a:p>
          <a:p>
            <a:pPr lvl="2"/>
            <a:r>
              <a:rPr lang="pt-BR" sz="1200" dirty="0" smtClean="0"/>
              <a:t>Alunos veteranos dos cursos de Bacharelado e Tecnologia que não estejam matriculados em disciplinas de 1º. Módulo. Para os que estão matriculados em disciplinas de 1º. Módulo </a:t>
            </a:r>
            <a:r>
              <a:rPr lang="pt-BR" sz="1200" dirty="0" smtClean="0">
                <a:hlinkClick r:id="rId3" action="ppaction://hlinksldjump"/>
              </a:rPr>
              <a:t>clique aqui </a:t>
            </a:r>
            <a:r>
              <a:rPr lang="pt-BR" sz="1200" dirty="0" smtClean="0"/>
              <a:t>para verificar como realizar a rematrícula.</a:t>
            </a:r>
          </a:p>
          <a:p>
            <a:pPr lvl="2"/>
            <a:r>
              <a:rPr lang="pt-BR" sz="1200" dirty="0" smtClean="0"/>
              <a:t>Alunos que não reprovaram por falta em todas as disciplinas em que estava matriculado no 1º. Semestre de 2021. Para os que reprovaram por faltas </a:t>
            </a:r>
            <a:r>
              <a:rPr lang="pt-BR" sz="1200" dirty="0" smtClean="0">
                <a:hlinkClick r:id="rId4" action="ppaction://hlinksldjump"/>
              </a:rPr>
              <a:t>clique aqui </a:t>
            </a:r>
            <a:r>
              <a:rPr lang="pt-BR" sz="1200" dirty="0" smtClean="0"/>
              <a:t>para verificar como realizar a rematrícula.</a:t>
            </a:r>
          </a:p>
          <a:p>
            <a:pPr lvl="2"/>
            <a:endParaRPr lang="pt-BR" sz="1200" dirty="0"/>
          </a:p>
          <a:p>
            <a:pPr lvl="2"/>
            <a:r>
              <a:rPr lang="pt-BR" sz="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IMPORTANTE: O aluno deve consultar, após o encerramento do prazo, no dia 18/08, a verificação do resultado da solicitação. Lembrando que este processo é de solicitação de rematrícula. Somente após o processamento é que o sistema informa o deferimento ou não da solicitação. Veja como consultar o resultado da solicitação, </a:t>
            </a:r>
            <a:r>
              <a:rPr lang="pt-BR" sz="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hlinkClick r:id="rId5" action="ppaction://hlinksldjump"/>
              </a:rPr>
              <a:t>clicando aqui</a:t>
            </a:r>
            <a:r>
              <a:rPr lang="pt-BR" sz="12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endParaRPr lang="pt-BR" sz="1100" dirty="0"/>
          </a:p>
          <a:p>
            <a:pPr lvl="1"/>
            <a:endParaRPr lang="pt-BR" sz="1400" dirty="0"/>
          </a:p>
          <a:p>
            <a:pPr lvl="1"/>
            <a:endParaRPr lang="pt-BR" sz="1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765175" y="312736"/>
            <a:ext cx="4723416" cy="1730137"/>
          </a:xfrm>
          <a:prstGeom prst="rect">
            <a:avLst/>
          </a:prstGeom>
        </p:spPr>
      </p:pic>
      <p:pic>
        <p:nvPicPr>
          <p:cNvPr id="2050" name="Picture 2" descr="Estado formaliza o calendário Escolar 2018 da Rede Estadual de Ensino -  AMURES - Associação de Municípios da Região Serran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591" y="1177804"/>
            <a:ext cx="2805745" cy="210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87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854" y="1978480"/>
            <a:ext cx="9541163" cy="4697410"/>
          </a:xfrm>
        </p:spPr>
        <p:txBody>
          <a:bodyPr>
            <a:normAutofit/>
          </a:bodyPr>
          <a:lstStyle/>
          <a:p>
            <a:pPr lvl="1"/>
            <a:endParaRPr lang="pt-BR" sz="1800" dirty="0" smtClean="0"/>
          </a:p>
          <a:p>
            <a:pPr lvl="1"/>
            <a:r>
              <a:rPr lang="pt-BR" sz="1800" dirty="0" smtClean="0"/>
              <a:t>Alunos que estão cursando disciplinas de 1º módulo</a:t>
            </a:r>
          </a:p>
          <a:p>
            <a:pPr lvl="2"/>
            <a:endParaRPr lang="pt-BR" sz="1600" dirty="0"/>
          </a:p>
          <a:p>
            <a:pPr lvl="2"/>
            <a:r>
              <a:rPr lang="pt-BR" dirty="0" err="1"/>
              <a:t>Logar</a:t>
            </a:r>
            <a:r>
              <a:rPr lang="pt-BR" dirty="0"/>
              <a:t> no SUAP e clicar sobre a sua foto </a:t>
            </a:r>
          </a:p>
          <a:p>
            <a:pPr lvl="2"/>
            <a:r>
              <a:rPr lang="pt-BR" dirty="0"/>
              <a:t>Clicar na aba Requerimento e adicionar novo requerimento e em “Assuntos Diversos”.</a:t>
            </a:r>
          </a:p>
          <a:p>
            <a:pPr lvl="2"/>
            <a:r>
              <a:rPr lang="pt-BR" dirty="0"/>
              <a:t>No Tipo de Requerimentos, escolher “Rematrícula”.</a:t>
            </a:r>
          </a:p>
          <a:p>
            <a:pPr lvl="2"/>
            <a:r>
              <a:rPr lang="pt-BR" dirty="0"/>
              <a:t>Na descrição informar “</a:t>
            </a:r>
            <a:r>
              <a:rPr lang="pt-BR" b="1" dirty="0"/>
              <a:t>Rematrícula  2º/2021 - Nome do Curso</a:t>
            </a:r>
            <a:r>
              <a:rPr lang="pt-BR" dirty="0"/>
              <a:t>”</a:t>
            </a:r>
          </a:p>
          <a:p>
            <a:pPr lvl="2"/>
            <a:r>
              <a:rPr lang="pt-BR" dirty="0"/>
              <a:t>Na próxima tela, o aluno deverá anexar o </a:t>
            </a:r>
            <a:r>
              <a:rPr lang="pt-BR" dirty="0" smtClean="0"/>
              <a:t>formulário de Rematrícula (Rematrícula em </a:t>
            </a:r>
            <a:r>
              <a:rPr lang="pt-BR" dirty="0" err="1" smtClean="0"/>
              <a:t>Disciplinas;Série;Módulo</a:t>
            </a:r>
            <a:r>
              <a:rPr lang="pt-BR" dirty="0" smtClean="0"/>
              <a:t>), </a:t>
            </a:r>
            <a:r>
              <a:rPr lang="pt-BR" dirty="0"/>
              <a:t>disponível em  </a:t>
            </a:r>
            <a:r>
              <a:rPr lang="pt-BR" dirty="0">
                <a:hlinkClick r:id="rId2"/>
              </a:rPr>
              <a:t>https://drive.ifsp.edu.br/s/Telw2fiYl0dDG9n</a:t>
            </a:r>
            <a:r>
              <a:rPr lang="pt-BR" dirty="0"/>
              <a:t> </a:t>
            </a:r>
            <a:endParaRPr lang="pt-BR" dirty="0" smtClean="0"/>
          </a:p>
          <a:p>
            <a:pPr lvl="2"/>
            <a:r>
              <a:rPr lang="pt-BR" dirty="0" smtClean="0"/>
              <a:t>Link para o horário do 2º. Semestre de </a:t>
            </a:r>
            <a:r>
              <a:rPr lang="pt-BR" dirty="0"/>
              <a:t>2021 </a:t>
            </a:r>
            <a:endParaRPr lang="pt-BR" dirty="0" smtClean="0"/>
          </a:p>
          <a:p>
            <a:pPr marL="914377" lvl="2" indent="0">
              <a:buNone/>
            </a:pPr>
            <a:r>
              <a:rPr lang="pt-BR" dirty="0" smtClean="0">
                <a:hlinkClick r:id="rId3"/>
              </a:rPr>
              <a:t>https</a:t>
            </a:r>
            <a:r>
              <a:rPr lang="pt-BR" dirty="0">
                <a:hlinkClick r:id="rId3"/>
              </a:rPr>
              <a:t>://</a:t>
            </a:r>
            <a:r>
              <a:rPr lang="pt-BR" dirty="0" smtClean="0">
                <a:hlinkClick r:id="rId3"/>
              </a:rPr>
              <a:t>cbt.ifsp.edu.br/index.php/horarios-e-calendario/2-uncategorised/1951-2-semestre-2</a:t>
            </a:r>
            <a:r>
              <a:rPr lang="pt-BR" dirty="0" smtClean="0"/>
              <a:t> </a:t>
            </a:r>
          </a:p>
          <a:p>
            <a:pPr lvl="2"/>
            <a:endParaRPr lang="pt-BR" dirty="0"/>
          </a:p>
          <a:p>
            <a:pPr lvl="2"/>
            <a:r>
              <a:rPr lang="pt-BR" dirty="0" smtClean="0"/>
              <a:t>O resultado da solicitação de rematrícula via requerimento poderá ser verificado no despacho do Requerimento em sua página do SUAP.</a:t>
            </a:r>
            <a:endParaRPr lang="pt-BR" dirty="0"/>
          </a:p>
          <a:p>
            <a:pPr lvl="2"/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5175" y="312736"/>
            <a:ext cx="4723416" cy="1730137"/>
          </a:xfrm>
          <a:prstGeom prst="rect">
            <a:avLst/>
          </a:prstGeom>
        </p:spPr>
      </p:pic>
      <p:pic>
        <p:nvPicPr>
          <p:cNvPr id="6" name="Picture 2" descr="Rematrícula — Instituto Federal de Educação, Ciência e Tecnologia de Minas  Gerais Campus Avançado Arc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96" y="658575"/>
            <a:ext cx="3276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74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854" y="1978480"/>
            <a:ext cx="9541163" cy="4697410"/>
          </a:xfrm>
        </p:spPr>
        <p:txBody>
          <a:bodyPr>
            <a:normAutofit lnSpcReduction="10000"/>
          </a:bodyPr>
          <a:lstStyle/>
          <a:p>
            <a:pPr lvl="1"/>
            <a:endParaRPr lang="pt-BR" sz="1800" dirty="0" smtClean="0"/>
          </a:p>
          <a:p>
            <a:pPr lvl="1"/>
            <a:r>
              <a:rPr lang="pt-BR" sz="1800" dirty="0" smtClean="0"/>
              <a:t>Alunos que reprovaram por faltas em todas as disciplinas</a:t>
            </a:r>
          </a:p>
          <a:p>
            <a:pPr lvl="2"/>
            <a:endParaRPr lang="pt-BR" sz="1600" dirty="0"/>
          </a:p>
          <a:p>
            <a:pPr lvl="2"/>
            <a:r>
              <a:rPr lang="pt-BR" dirty="0" err="1"/>
              <a:t>Logar</a:t>
            </a:r>
            <a:r>
              <a:rPr lang="pt-BR" dirty="0"/>
              <a:t> no SUAP e clicar sobre a sua foto </a:t>
            </a:r>
          </a:p>
          <a:p>
            <a:pPr lvl="2"/>
            <a:r>
              <a:rPr lang="pt-BR" dirty="0"/>
              <a:t>Clicar na aba Requerimento e adicionar novo requerimento e em “Assuntos Diversos”.</a:t>
            </a:r>
          </a:p>
          <a:p>
            <a:pPr lvl="2"/>
            <a:r>
              <a:rPr lang="pt-BR" dirty="0"/>
              <a:t>No Tipo de Requerimentos, escolher “Rematrícula”.</a:t>
            </a:r>
          </a:p>
          <a:p>
            <a:pPr lvl="2"/>
            <a:r>
              <a:rPr lang="pt-BR" dirty="0"/>
              <a:t>Na descrição informar “</a:t>
            </a:r>
            <a:r>
              <a:rPr lang="pt-BR" b="1" dirty="0"/>
              <a:t>Rematrícula  2º/2021 </a:t>
            </a:r>
            <a:r>
              <a:rPr lang="pt-BR" b="1" dirty="0" smtClean="0"/>
              <a:t>– Reprovação por falta</a:t>
            </a:r>
            <a:r>
              <a:rPr lang="pt-BR" dirty="0" smtClean="0"/>
              <a:t>”</a:t>
            </a:r>
            <a:endParaRPr lang="pt-BR" dirty="0"/>
          </a:p>
          <a:p>
            <a:pPr lvl="2"/>
            <a:r>
              <a:rPr lang="pt-BR" dirty="0"/>
              <a:t>Na próxima tela, o aluno deverá anexar o </a:t>
            </a:r>
            <a:r>
              <a:rPr lang="pt-BR" dirty="0" smtClean="0"/>
              <a:t>formulário de Rematrícula (Rematrícula em </a:t>
            </a:r>
            <a:r>
              <a:rPr lang="pt-BR" dirty="0" err="1" smtClean="0"/>
              <a:t>Disciplinas;Série;Módulo</a:t>
            </a:r>
            <a:r>
              <a:rPr lang="pt-BR" dirty="0" smtClean="0"/>
              <a:t>), </a:t>
            </a:r>
            <a:r>
              <a:rPr lang="pt-BR" dirty="0"/>
              <a:t>disponível em  </a:t>
            </a:r>
            <a:r>
              <a:rPr lang="pt-BR" dirty="0">
                <a:hlinkClick r:id="rId2"/>
              </a:rPr>
              <a:t>https://drive.ifsp.edu.br/s/Telw2fiYl0dDG9n</a:t>
            </a:r>
            <a:r>
              <a:rPr lang="pt-BR" dirty="0"/>
              <a:t> </a:t>
            </a:r>
          </a:p>
          <a:p>
            <a:pPr lvl="2"/>
            <a:r>
              <a:rPr lang="pt-BR" sz="1600" dirty="0"/>
              <a:t>Link para o horário do 2º. Semestre de 2021 </a:t>
            </a:r>
          </a:p>
          <a:p>
            <a:pPr marL="914377" lvl="2" indent="0">
              <a:buNone/>
            </a:pPr>
            <a:r>
              <a:rPr lang="pt-BR" sz="1600" dirty="0">
                <a:hlinkClick r:id="rId3"/>
              </a:rPr>
              <a:t>https://cbt.ifsp.edu.br/index.php/horarios-e-calendario/2-uncategorised/1951-2-semestre-2</a:t>
            </a:r>
            <a:r>
              <a:rPr lang="pt-BR" sz="1600" dirty="0"/>
              <a:t> </a:t>
            </a:r>
          </a:p>
          <a:p>
            <a:pPr marL="914377" lvl="2" indent="0">
              <a:buNone/>
            </a:pPr>
            <a:endParaRPr lang="pt-BR" sz="1600" dirty="0" smtClean="0"/>
          </a:p>
          <a:p>
            <a:pPr lvl="2"/>
            <a:r>
              <a:rPr lang="pt-BR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IMPORTANTE: O deferimento está condicionado à existência de vaga na </a:t>
            </a:r>
            <a:r>
              <a:rPr lang="pt-BR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disciplina</a:t>
            </a:r>
            <a:r>
              <a:rPr lang="pt-BR" sz="16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65175" y="312736"/>
            <a:ext cx="4723416" cy="1730137"/>
          </a:xfrm>
          <a:prstGeom prst="rect">
            <a:avLst/>
          </a:prstGeom>
        </p:spPr>
      </p:pic>
      <p:pic>
        <p:nvPicPr>
          <p:cNvPr id="6" name="Picture 2" descr="Rematrícula — Instituto Federal de Educação, Ciência e Tecnologia de Minas  Gerais Campus Avançado Arc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96" y="658575"/>
            <a:ext cx="3276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97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854" y="1764035"/>
            <a:ext cx="9541163" cy="4976629"/>
          </a:xfrm>
        </p:spPr>
        <p:txBody>
          <a:bodyPr>
            <a:normAutofit fontScale="92500" lnSpcReduction="10000"/>
          </a:bodyPr>
          <a:lstStyle/>
          <a:p>
            <a:pPr lvl="1"/>
            <a:endParaRPr lang="pt-BR" sz="1800" dirty="0" smtClean="0"/>
          </a:p>
          <a:p>
            <a:pPr lvl="1"/>
            <a:r>
              <a:rPr lang="pt-BR" sz="1800" dirty="0" smtClean="0"/>
              <a:t>Perdi o prazo para rematrícula, o que devo fazer?</a:t>
            </a:r>
          </a:p>
          <a:p>
            <a:pPr lvl="2"/>
            <a:endParaRPr lang="pt-BR" sz="1600" dirty="0"/>
          </a:p>
          <a:p>
            <a:pPr lvl="2"/>
            <a:r>
              <a:rPr lang="pt-BR" dirty="0" err="1"/>
              <a:t>Logar</a:t>
            </a:r>
            <a:r>
              <a:rPr lang="pt-BR" dirty="0"/>
              <a:t> no SUAP e clicar sobre a sua foto </a:t>
            </a:r>
          </a:p>
          <a:p>
            <a:pPr lvl="2"/>
            <a:r>
              <a:rPr lang="pt-BR" dirty="0"/>
              <a:t>Clicar na aba Requerimento e adicionar novo requerimento e em “Assuntos Diversos”.</a:t>
            </a:r>
          </a:p>
          <a:p>
            <a:pPr lvl="2"/>
            <a:r>
              <a:rPr lang="pt-BR" dirty="0"/>
              <a:t>No Tipo de Requerimentos, escolher “Rematrícula”.</a:t>
            </a:r>
          </a:p>
          <a:p>
            <a:pPr lvl="2"/>
            <a:r>
              <a:rPr lang="pt-BR" dirty="0"/>
              <a:t>Na descrição informar “</a:t>
            </a:r>
            <a:r>
              <a:rPr lang="pt-BR" b="1" dirty="0"/>
              <a:t>Rematrícula  </a:t>
            </a:r>
            <a:r>
              <a:rPr lang="pt-BR" b="1" dirty="0" smtClean="0"/>
              <a:t>Fora do prazo – 2º. Semestre de 2021</a:t>
            </a:r>
            <a:r>
              <a:rPr lang="pt-BR" dirty="0" smtClean="0"/>
              <a:t>”</a:t>
            </a:r>
            <a:endParaRPr lang="pt-BR" dirty="0"/>
          </a:p>
          <a:p>
            <a:pPr lvl="2"/>
            <a:r>
              <a:rPr lang="pt-BR" dirty="0"/>
              <a:t>Na próxima tela, o aluno deverá anexar o </a:t>
            </a:r>
            <a:r>
              <a:rPr lang="pt-BR" dirty="0" smtClean="0"/>
              <a:t>formulário de Rematrícula (Rematrícula em </a:t>
            </a:r>
            <a:r>
              <a:rPr lang="pt-BR" dirty="0" err="1" smtClean="0"/>
              <a:t>Disciplinas;Série;Módulo</a:t>
            </a:r>
            <a:r>
              <a:rPr lang="pt-BR" dirty="0" smtClean="0"/>
              <a:t>), </a:t>
            </a:r>
            <a:r>
              <a:rPr lang="pt-BR" dirty="0"/>
              <a:t>disponível em  </a:t>
            </a:r>
            <a:r>
              <a:rPr lang="pt-BR" dirty="0">
                <a:hlinkClick r:id="rId2"/>
              </a:rPr>
              <a:t>https://drive.ifsp.edu.br/s/Telw2fiYl0dDG9n</a:t>
            </a:r>
            <a:r>
              <a:rPr lang="pt-BR" dirty="0"/>
              <a:t> </a:t>
            </a:r>
          </a:p>
          <a:p>
            <a:pPr lvl="2"/>
            <a:r>
              <a:rPr lang="pt-BR" sz="1600" dirty="0"/>
              <a:t>Link para o horário do 2º. Semestre de 2021 </a:t>
            </a:r>
          </a:p>
          <a:p>
            <a:pPr marL="914377" lvl="2" indent="0">
              <a:buNone/>
            </a:pPr>
            <a:r>
              <a:rPr lang="pt-BR" sz="1600" dirty="0">
                <a:hlinkClick r:id="rId3"/>
              </a:rPr>
              <a:t>https://cbt.ifsp.edu.br/index.php/horarios-e-calendario/2-uncategorised/1951-2-semestre-2</a:t>
            </a:r>
            <a:r>
              <a:rPr lang="pt-BR" sz="1600" dirty="0"/>
              <a:t> </a:t>
            </a:r>
          </a:p>
          <a:p>
            <a:pPr marL="914377" lvl="2" indent="0">
              <a:buNone/>
            </a:pPr>
            <a:endParaRPr lang="pt-BR" sz="1600" dirty="0"/>
          </a:p>
          <a:p>
            <a:pPr lvl="2"/>
            <a:r>
              <a:rPr lang="pt-BR" sz="1600" dirty="0" smtClean="0"/>
              <a:t>Qual o prazo? Até 20 dias após o prazo estabelecido em calendário – 06/09/2021.</a:t>
            </a:r>
          </a:p>
          <a:p>
            <a:pPr lvl="2"/>
            <a:endParaRPr lang="pt-BR" sz="1600" dirty="0"/>
          </a:p>
          <a:p>
            <a:pPr lvl="2"/>
            <a:r>
              <a:rPr lang="pt-BR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IMPORTANTE: O deferimento está condicionado à existência de vaga na disciplina.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05635" y="353196"/>
            <a:ext cx="4723416" cy="1730137"/>
          </a:xfrm>
          <a:prstGeom prst="rect">
            <a:avLst/>
          </a:prstGeom>
        </p:spPr>
      </p:pic>
      <p:pic>
        <p:nvPicPr>
          <p:cNvPr id="6" name="Picture 2" descr="Rematrícula — Instituto Federal de Educação, Ciência e Tecnologia de Minas  Gerais Campus Avançado Arc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96" y="658575"/>
            <a:ext cx="3276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18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5245" y="2136298"/>
            <a:ext cx="8888759" cy="4628644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pt-BR" sz="1800" dirty="0"/>
              <a:t>Nesse período de rematrícula não estarão disponíveis as disciplinas de 2º. Módulo.</a:t>
            </a:r>
          </a:p>
          <a:p>
            <a:pPr lvl="1"/>
            <a:r>
              <a:rPr lang="pt-BR" sz="1700" dirty="0" smtClean="0"/>
              <a:t>Como </a:t>
            </a:r>
            <a:r>
              <a:rPr lang="pt-BR" sz="1700" dirty="0"/>
              <a:t>realizar a rematrícula nas disciplinas de 2º. módulo</a:t>
            </a:r>
            <a:r>
              <a:rPr lang="pt-BR" sz="1700" dirty="0" smtClean="0"/>
              <a:t>?</a:t>
            </a:r>
          </a:p>
          <a:p>
            <a:pPr lvl="2"/>
            <a:r>
              <a:rPr lang="pt-BR" dirty="0" err="1" smtClean="0"/>
              <a:t>Logar</a:t>
            </a:r>
            <a:r>
              <a:rPr lang="pt-BR" dirty="0" smtClean="0"/>
              <a:t> </a:t>
            </a:r>
            <a:r>
              <a:rPr lang="pt-BR" dirty="0"/>
              <a:t>no SUAP e clicar sobre a sua foto </a:t>
            </a:r>
          </a:p>
          <a:p>
            <a:pPr lvl="2"/>
            <a:r>
              <a:rPr lang="pt-BR" dirty="0"/>
              <a:t>Clicar na aba Requerimento e adicionar novo requerimento e em “Assuntos Diversos”.</a:t>
            </a:r>
          </a:p>
          <a:p>
            <a:pPr lvl="2"/>
            <a:r>
              <a:rPr lang="pt-BR" dirty="0"/>
              <a:t>No Tipo de Requerimentos, escolher “Rematrícula”.</a:t>
            </a:r>
          </a:p>
          <a:p>
            <a:pPr lvl="2"/>
            <a:r>
              <a:rPr lang="pt-BR" dirty="0"/>
              <a:t>Na descrição informar “</a:t>
            </a:r>
            <a:r>
              <a:rPr lang="pt-BR" b="1" dirty="0"/>
              <a:t>Rematrícula  2º/2021 – </a:t>
            </a:r>
            <a:r>
              <a:rPr lang="pt-BR" b="1" dirty="0" smtClean="0"/>
              <a:t>Disciplinas de 2º. Módulo”</a:t>
            </a:r>
            <a:endParaRPr lang="pt-BR" dirty="0"/>
          </a:p>
          <a:p>
            <a:pPr lvl="2"/>
            <a:r>
              <a:rPr lang="pt-BR" dirty="0"/>
              <a:t>Na próxima tela, o aluno deverá anexar o formulário de Rematrícula (Rematrícula em </a:t>
            </a:r>
            <a:r>
              <a:rPr lang="pt-BR" dirty="0" err="1"/>
              <a:t>Disciplinas;Série;Módulo</a:t>
            </a:r>
            <a:r>
              <a:rPr lang="pt-BR" dirty="0"/>
              <a:t>), disponível em  </a:t>
            </a:r>
            <a:r>
              <a:rPr lang="pt-BR" dirty="0">
                <a:hlinkClick r:id="rId2"/>
              </a:rPr>
              <a:t>https://drive.ifsp.edu.br/s/Telw2fiYl0dDG9n</a:t>
            </a:r>
            <a:r>
              <a:rPr lang="pt-BR" dirty="0"/>
              <a:t> </a:t>
            </a:r>
          </a:p>
          <a:p>
            <a:pPr marL="457188" lvl="1" indent="0">
              <a:buNone/>
            </a:pPr>
            <a:endParaRPr lang="pt-BR" sz="1800" dirty="0" smtClean="0"/>
          </a:p>
          <a:p>
            <a:pPr lvl="1"/>
            <a:r>
              <a:rPr lang="pt-BR" sz="1700" dirty="0" smtClean="0"/>
              <a:t>Quando? </a:t>
            </a:r>
            <a:r>
              <a:rPr lang="pt-BR" sz="17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13 e 14/09/2021</a:t>
            </a:r>
          </a:p>
          <a:p>
            <a:pPr lvl="1"/>
            <a:endParaRPr lang="pt-BR" sz="1800" dirty="0"/>
          </a:p>
          <a:p>
            <a:pPr lvl="1"/>
            <a:r>
              <a:rPr lang="pt-BR" sz="1700" dirty="0" smtClean="0"/>
              <a:t>Mas estarei matriculado em outras disciplinas e gostaria de me matricular nas disciplinas de 2º. Modulo, como faço?</a:t>
            </a:r>
          </a:p>
          <a:p>
            <a:pPr lvl="2"/>
            <a:r>
              <a:rPr lang="pt-BR" sz="1500" dirty="0" smtClean="0"/>
              <a:t>Solicite o cancelamento da disciplina em que se encontra matriculado e solicite a matrícula na disciplina de 2º. Módulo.</a:t>
            </a:r>
          </a:p>
          <a:p>
            <a:pPr lvl="2"/>
            <a:r>
              <a:rPr lang="pt-BR" sz="1500" dirty="0" smtClean="0"/>
              <a:t>Lembrando que são dois requerimentos diferentes. Um para cada assunto. </a:t>
            </a:r>
            <a:r>
              <a:rPr lang="pt-BR" sz="1500" dirty="0" smtClean="0">
                <a:hlinkClick r:id="rId3" action="ppaction://hlinksldjump"/>
              </a:rPr>
              <a:t>Clique aqui </a:t>
            </a:r>
            <a:r>
              <a:rPr lang="pt-BR" sz="1500" dirty="0" smtClean="0"/>
              <a:t>para saber como solicitar o cancelamento de uma disciplina</a:t>
            </a:r>
            <a:r>
              <a:rPr lang="pt-BR" sz="1600" dirty="0" smtClean="0"/>
              <a:t>.</a:t>
            </a:r>
            <a:endParaRPr lang="pt-BR" sz="1600" dirty="0"/>
          </a:p>
          <a:p>
            <a:pPr marL="457188" lvl="1" indent="0">
              <a:buNone/>
            </a:pPr>
            <a:endParaRPr lang="pt-BR" sz="1800" dirty="0" smtClean="0"/>
          </a:p>
          <a:p>
            <a:pPr marL="457188" lvl="1" indent="0">
              <a:buNone/>
            </a:pPr>
            <a:endParaRPr lang="pt-BR" sz="1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740899" y="252413"/>
            <a:ext cx="4723416" cy="1730137"/>
          </a:xfrm>
          <a:prstGeom prst="rect">
            <a:avLst/>
          </a:prstGeom>
        </p:spPr>
      </p:pic>
      <p:pic>
        <p:nvPicPr>
          <p:cNvPr id="6" name="Picture 2" descr="Rematrícula — Instituto Federal de Educação, Ciência e Tecnologia de Minas  Gerais Campus Avançado Arc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96" y="658575"/>
            <a:ext cx="3276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6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5175" y="312736"/>
            <a:ext cx="4723416" cy="173013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579668" y="2230628"/>
            <a:ext cx="9066038" cy="4234908"/>
          </a:xfrm>
        </p:spPr>
        <p:txBody>
          <a:bodyPr>
            <a:normAutofit/>
          </a:bodyPr>
          <a:lstStyle/>
          <a:p>
            <a:r>
              <a:rPr lang="pt-BR" sz="1400" dirty="0" smtClean="0"/>
              <a:t>Como consultar o resultado de sua solicitação de rematrícula?</a:t>
            </a:r>
          </a:p>
          <a:p>
            <a:pPr lvl="1"/>
            <a:r>
              <a:rPr lang="pt-BR" sz="1200" dirty="0" err="1" smtClean="0"/>
              <a:t>Logar</a:t>
            </a:r>
            <a:r>
              <a:rPr lang="pt-BR" sz="1200" dirty="0" smtClean="0"/>
              <a:t> </a:t>
            </a:r>
            <a:r>
              <a:rPr lang="pt-BR" sz="1200" dirty="0"/>
              <a:t>no SUAP e </a:t>
            </a:r>
            <a:r>
              <a:rPr lang="pt-BR" sz="1200" dirty="0" smtClean="0"/>
              <a:t>clicar </a:t>
            </a:r>
            <a:r>
              <a:rPr lang="pt-BR" sz="1200" dirty="0"/>
              <a:t>sobre a foto do aluno. O SUAP irá habilitar algumas abas, dentre eles a aba </a:t>
            </a:r>
            <a:r>
              <a:rPr lang="pt-BR" sz="1200" dirty="0" smtClean="0"/>
              <a:t>“Pedidos de Renovação de Matrícula”</a:t>
            </a:r>
            <a:endParaRPr lang="pt-BR" sz="1200" dirty="0"/>
          </a:p>
          <a:p>
            <a:pPr lvl="1"/>
            <a:r>
              <a:rPr lang="pt-BR" sz="1200" dirty="0" smtClean="0"/>
              <a:t>Clique sobre esta aba e escolha o Período que deseja consultar.</a:t>
            </a:r>
          </a:p>
          <a:p>
            <a:pPr lvl="1"/>
            <a:endParaRPr lang="pt-BR" sz="1200" dirty="0"/>
          </a:p>
          <a:p>
            <a:pPr lvl="1"/>
            <a:endParaRPr lang="pt-BR" sz="1200" dirty="0" smtClean="0"/>
          </a:p>
          <a:p>
            <a:pPr lvl="1"/>
            <a:endParaRPr lang="pt-BR" sz="1200" dirty="0"/>
          </a:p>
          <a:p>
            <a:pPr lvl="1"/>
            <a:endParaRPr lang="pt-BR" sz="1200" dirty="0" smtClean="0"/>
          </a:p>
          <a:p>
            <a:pPr lvl="1"/>
            <a:endParaRPr lang="pt-BR" sz="1200" dirty="0"/>
          </a:p>
          <a:p>
            <a:pPr lvl="1"/>
            <a:endParaRPr lang="pt-BR" sz="1200" dirty="0" smtClean="0"/>
          </a:p>
          <a:p>
            <a:pPr lvl="1"/>
            <a:endParaRPr lang="pt-BR" sz="1200" dirty="0"/>
          </a:p>
          <a:p>
            <a:pPr marL="457188" lvl="1" indent="0">
              <a:buNone/>
            </a:pPr>
            <a:r>
              <a:rPr lang="pt-BR" sz="1100" dirty="0" smtClean="0"/>
              <a:t>         Exemplo de solicitação com deferimentos e indeferimentos</a:t>
            </a:r>
            <a:r>
              <a:rPr lang="pt-BR" sz="1200" dirty="0" smtClean="0"/>
              <a:t>.</a:t>
            </a:r>
          </a:p>
          <a:p>
            <a:pPr marL="457188" lvl="1" indent="0">
              <a:buNone/>
            </a:pPr>
            <a:endParaRPr lang="pt-BR" sz="1200" dirty="0"/>
          </a:p>
          <a:p>
            <a:pPr marL="457188" lvl="1" indent="0">
              <a:buNone/>
            </a:pPr>
            <a:r>
              <a:rPr lang="pt-BR" sz="1200" dirty="0" smtClean="0"/>
              <a:t>                                                                                                                               Continua na próxima página</a:t>
            </a:r>
            <a:endParaRPr lang="pt-BR" dirty="0" smtClean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092" y="3322036"/>
            <a:ext cx="6613385" cy="2303082"/>
          </a:xfrm>
          <a:prstGeom prst="rect">
            <a:avLst/>
          </a:prstGeom>
        </p:spPr>
      </p:pic>
      <p:pic>
        <p:nvPicPr>
          <p:cNvPr id="8" name="Picture 2" descr="Rematrícula — Instituto Federal de Educação, Ciência e Tecnologia de Minas  Gerais Campus Avançado Arc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96" y="658575"/>
            <a:ext cx="3276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73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37920">
            <a:extLst>
              <a:ext uri="{FF2B5EF4-FFF2-40B4-BE49-F238E27FC236}">
                <a16:creationId xmlns:a16="http://schemas.microsoft.com/office/drawing/2014/main" id="{CB75CB98-DE13-4E08-8389-B80616D4D74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5175" y="312736"/>
            <a:ext cx="4723416" cy="173013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579668" y="2230628"/>
            <a:ext cx="9066038" cy="4234908"/>
          </a:xfrm>
        </p:spPr>
        <p:txBody>
          <a:bodyPr>
            <a:normAutofit/>
          </a:bodyPr>
          <a:lstStyle/>
          <a:p>
            <a:r>
              <a:rPr lang="pt-BR" sz="1400" dirty="0" smtClean="0"/>
              <a:t>Como consultar o resultado de sua solicitação de rematrícula?</a:t>
            </a:r>
          </a:p>
          <a:p>
            <a:pPr lvl="1"/>
            <a:r>
              <a:rPr lang="pt-BR" sz="1200" dirty="0" smtClean="0"/>
              <a:t>Outra opção é verificar a aba Locais e Horários de Aula/Atividade</a:t>
            </a:r>
          </a:p>
          <a:p>
            <a:pPr lvl="1"/>
            <a:endParaRPr lang="pt-BR" sz="1200" dirty="0"/>
          </a:p>
          <a:p>
            <a:pPr lvl="1"/>
            <a:endParaRPr lang="pt-BR" sz="1200" dirty="0" smtClean="0"/>
          </a:p>
          <a:p>
            <a:pPr lvl="1"/>
            <a:endParaRPr lang="pt-BR" sz="1200" dirty="0"/>
          </a:p>
          <a:p>
            <a:pPr lvl="1"/>
            <a:endParaRPr lang="pt-BR" sz="1200" dirty="0" smtClean="0"/>
          </a:p>
          <a:p>
            <a:pPr lvl="1"/>
            <a:endParaRPr lang="pt-BR" sz="1200" dirty="0"/>
          </a:p>
          <a:p>
            <a:pPr marL="457188" lvl="1" indent="0">
              <a:buNone/>
            </a:pPr>
            <a:r>
              <a:rPr lang="pt-BR" sz="1100" dirty="0" smtClean="0"/>
              <a:t>    </a:t>
            </a:r>
            <a:endParaRPr lang="pt-BR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171" y="2762211"/>
            <a:ext cx="7260073" cy="3772138"/>
          </a:xfrm>
          <a:prstGeom prst="rect">
            <a:avLst/>
          </a:prstGeom>
        </p:spPr>
      </p:pic>
      <p:pic>
        <p:nvPicPr>
          <p:cNvPr id="7" name="Picture 2" descr="Rematrícula — Instituto Federal de Educação, Ciência e Tecnologia de Minas  Gerais Campus Avançado Arc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996" y="658575"/>
            <a:ext cx="3276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22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13823</TotalTime>
  <Words>962</Words>
  <Application>Microsoft Office PowerPoint</Application>
  <PresentationFormat>Widescreen</PresentationFormat>
  <Paragraphs>119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Wellington de Lima Silva</dc:creator>
  <cp:lastModifiedBy>adminti</cp:lastModifiedBy>
  <cp:revision>665</cp:revision>
  <dcterms:created xsi:type="dcterms:W3CDTF">2016-06-06T14:30:18Z</dcterms:created>
  <dcterms:modified xsi:type="dcterms:W3CDTF">2021-08-08T22:09:01Z</dcterms:modified>
</cp:coreProperties>
</file>